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264" r:id="rId3"/>
    <p:sldId id="265" r:id="rId4"/>
    <p:sldId id="266" r:id="rId5"/>
    <p:sldId id="268" r:id="rId6"/>
    <p:sldId id="267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9742A-282C-40ED-823E-5BDB6E77C16E}" type="datetimeFigureOut">
              <a:rPr kumimoji="1" lang="ja-JP" altLang="en-US" smtClean="0"/>
              <a:t>2025/7/28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AFD0A-45D0-4A0C-BD5D-958D9B8529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69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834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04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19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14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  <a:lvl2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2pPr>
            <a:lvl3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3pPr>
            <a:lvl4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4pPr>
            <a:lvl5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636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面説明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50232" y="0"/>
            <a:ext cx="8662736" cy="1098595"/>
          </a:xfrm>
        </p:spPr>
        <p:txBody>
          <a:bodyPr/>
          <a:lstStyle>
            <a:lvl1pPr>
              <a:defRPr b="1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3"/>
          </p:nvPr>
        </p:nvSpPr>
        <p:spPr>
          <a:xfrm>
            <a:off x="3112167" y="2197763"/>
            <a:ext cx="8839200" cy="481269"/>
          </a:xfrm>
        </p:spPr>
        <p:txBody>
          <a:bodyPr>
            <a:normAutofit/>
          </a:bodyPr>
          <a:lstStyle>
            <a:lvl1pPr marL="342900" indent="-342900">
              <a:buClr>
                <a:schemeClr val="accent1">
                  <a:lumMod val="50000"/>
                </a:schemeClr>
              </a:buClr>
              <a:buSzPct val="110000"/>
              <a:buFont typeface="HGPｺﾞｼｯｸE" panose="020B0900000000000000" pitchFamily="50" charset="-128"/>
              <a:buChar char="◑"/>
              <a:defRPr sz="2400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  <a:lvl2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2pPr>
            <a:lvl3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3pPr>
            <a:lvl4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4pPr>
            <a:lvl5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4"/>
          </p:nvPr>
        </p:nvSpPr>
        <p:spPr>
          <a:xfrm>
            <a:off x="224588" y="2197763"/>
            <a:ext cx="2546684" cy="4018547"/>
          </a:xfrm>
          <a:noFill/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kumimoji="1" lang="ja-JP" altLang="en-US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5"/>
          </p:nvPr>
        </p:nvSpPr>
        <p:spPr>
          <a:xfrm>
            <a:off x="224589" y="1339513"/>
            <a:ext cx="9288380" cy="545433"/>
          </a:xfrm>
        </p:spPr>
        <p:txBody>
          <a:bodyPr/>
          <a:lstStyle>
            <a:lvl1pPr marL="228600" indent="-228600">
              <a:buClr>
                <a:schemeClr val="accent1">
                  <a:lumMod val="50000"/>
                </a:schemeClr>
              </a:buClr>
              <a:buFont typeface="HGPｺﾞｼｯｸE" panose="020B0900000000000000" pitchFamily="50" charset="-128"/>
              <a:buChar char="◑"/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  <a:lvl2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2pPr>
            <a:lvl3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3pPr>
            <a:lvl4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4pPr>
            <a:lvl5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13" name="表プレースホルダー 12"/>
          <p:cNvSpPr>
            <a:spLocks noGrp="1"/>
          </p:cNvSpPr>
          <p:nvPr>
            <p:ph type="tbl" sz="quarter" idx="17"/>
          </p:nvPr>
        </p:nvSpPr>
        <p:spPr>
          <a:xfrm>
            <a:off x="3110831" y="2727409"/>
            <a:ext cx="8838533" cy="1058862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14" name="表プレースホルダー 12"/>
          <p:cNvSpPr>
            <a:spLocks noGrp="1"/>
          </p:cNvSpPr>
          <p:nvPr>
            <p:ph type="tbl" sz="quarter" idx="18"/>
          </p:nvPr>
        </p:nvSpPr>
        <p:spPr>
          <a:xfrm>
            <a:off x="3110830" y="4917492"/>
            <a:ext cx="8838533" cy="1058862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0" y="-10900"/>
            <a:ext cx="850232" cy="1098595"/>
          </a:xfrm>
          <a:prstGeom prst="flowChartDelay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>
              <a:defRPr sz="2400" b="1" i="0" u="none">
                <a:solidFill>
                  <a:schemeClr val="bg1"/>
                </a:solidFill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fld id="{CB81234A-445E-47A0-9F34-C70C9B7359F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28" name="直線コネクタ 27"/>
          <p:cNvCxnSpPr/>
          <p:nvPr userDrawn="1"/>
        </p:nvCxnSpPr>
        <p:spPr>
          <a:xfrm flipV="1">
            <a:off x="0" y="1098595"/>
            <a:ext cx="9512968" cy="1090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コンテンツ プレースホルダー 2"/>
          <p:cNvSpPr>
            <a:spLocks noGrp="1"/>
          </p:cNvSpPr>
          <p:nvPr>
            <p:ph idx="19"/>
          </p:nvPr>
        </p:nvSpPr>
        <p:spPr>
          <a:xfrm>
            <a:off x="3110831" y="4436223"/>
            <a:ext cx="8839200" cy="48126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z="24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pPr marL="342900" lvl="0" indent="-342900">
              <a:buClr>
                <a:schemeClr val="accent1">
                  <a:lumMod val="50000"/>
                </a:schemeClr>
              </a:buClr>
              <a:buSzPct val="110000"/>
              <a:buFont typeface="HGPｺﾞｼｯｸE" panose="020B0900000000000000" pitchFamily="50" charset="-128"/>
              <a:buChar char="◑"/>
            </a:pPr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3" name="楕円 2"/>
          <p:cNvSpPr/>
          <p:nvPr userDrawn="1"/>
        </p:nvSpPr>
        <p:spPr>
          <a:xfrm>
            <a:off x="9611747" y="761087"/>
            <a:ext cx="516207" cy="516207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pPr lvl="0" algn="ctr"/>
            <a:endParaRPr lang="ja-JP" altLang="en-US" sz="2400" b="1" i="0" u="none">
              <a:solidFill>
                <a:schemeClr val="bg1"/>
              </a:solidFill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楕円 14"/>
          <p:cNvSpPr/>
          <p:nvPr userDrawn="1"/>
        </p:nvSpPr>
        <p:spPr>
          <a:xfrm>
            <a:off x="10246404" y="697916"/>
            <a:ext cx="397537" cy="39753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pPr lvl="0" algn="ctr"/>
            <a:endParaRPr lang="ja-JP" altLang="en-US" sz="2400" b="1" i="0" u="none">
              <a:solidFill>
                <a:schemeClr val="bg1"/>
              </a:solidFill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6" name="楕円 15"/>
          <p:cNvSpPr/>
          <p:nvPr userDrawn="1"/>
        </p:nvSpPr>
        <p:spPr>
          <a:xfrm>
            <a:off x="10762391" y="926926"/>
            <a:ext cx="350368" cy="3503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pPr lvl="0" algn="ctr"/>
            <a:endParaRPr lang="ja-JP" altLang="en-US" sz="2400" b="1" i="0" u="none">
              <a:solidFill>
                <a:schemeClr val="bg1"/>
              </a:solidFill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7" name="楕円 16"/>
          <p:cNvSpPr/>
          <p:nvPr userDrawn="1"/>
        </p:nvSpPr>
        <p:spPr>
          <a:xfrm>
            <a:off x="11314171" y="905013"/>
            <a:ext cx="233888" cy="23388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/>
          <a:p>
            <a:pPr lvl="0" algn="ctr"/>
            <a:endParaRPr lang="ja-JP" altLang="en-US" sz="2400" b="1" i="0" u="none">
              <a:solidFill>
                <a:schemeClr val="bg1"/>
              </a:solidFill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733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319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99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6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66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81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75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1234A-445E-47A0-9F34-C70C9B7359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84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50232" y="0"/>
            <a:ext cx="8674768" cy="1098595"/>
          </a:xfrm>
        </p:spPr>
        <p:txBody>
          <a:bodyPr/>
          <a:lstStyle/>
          <a:p>
            <a:r>
              <a:rPr kumimoji="1" lang="ja-JP" altLang="en-US" dirty="0" smtClean="0"/>
              <a:t>タイトル画面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 smtClean="0"/>
              <a:t>素材一覧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kumimoji="1" lang="ja-JP" altLang="en-US" dirty="0" smtClean="0"/>
              <a:t>起動時に表示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kumimoji="1" lang="ja-JP" altLang="en-US" dirty="0" smtClean="0"/>
              <a:t>処理一覧</a:t>
            </a:r>
            <a:endParaRPr kumimoji="1" lang="ja-JP" altLang="en-US" dirty="0"/>
          </a:p>
        </p:txBody>
      </p:sp>
      <p:graphicFrame>
        <p:nvGraphicFramePr>
          <p:cNvPr id="13" name="表プレースホルダー 12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407127078"/>
              </p:ext>
            </p:extLst>
          </p:nvPr>
        </p:nvGraphicFramePr>
        <p:xfrm>
          <a:off x="3111500" y="2727325"/>
          <a:ext cx="8839200" cy="148336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2839453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  <a:gridCol w="3394243">
                  <a:extLst>
                    <a:ext uri="{9D8B030D-6E8A-4147-A177-3AD203B41FA5}">
                      <a16:colId xmlns:a16="http://schemas.microsoft.com/office/drawing/2014/main" val="386076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素材名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機能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Title_BackGround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タイトル背景画像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Title_Rogo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タイトルロゴ画像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Start_Button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スタートボタン画像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858182"/>
                  </a:ext>
                </a:extLst>
              </a:tr>
            </a:tbl>
          </a:graphicData>
        </a:graphic>
      </p:graphicFrame>
      <p:graphicFrame>
        <p:nvGraphicFramePr>
          <p:cNvPr id="14" name="表プレースホルダー 13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68134293"/>
              </p:ext>
            </p:extLst>
          </p:nvPr>
        </p:nvGraphicFramePr>
        <p:xfrm>
          <a:off x="3111500" y="4918075"/>
          <a:ext cx="8870284" cy="7416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3200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424447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項目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スタートボタン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ゲーム画面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に遷移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</a:tbl>
          </a:graphicData>
        </a:graphic>
      </p:graphicFrame>
      <p:pic>
        <p:nvPicPr>
          <p:cNvPr id="11" name="ケイブダイバー01.png" descr="ケイブダイバー01.pn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/>
          </a:blip>
          <a:srcRect t="10218" b="16912"/>
          <a:stretch/>
        </p:blipFill>
        <p:spPr>
          <a:prstGeom prst="rect">
            <a:avLst/>
          </a:prstGeom>
          <a:ln w="28575">
            <a:prstDash val="sysDash"/>
            <a:miter lim="400000"/>
          </a:ln>
        </p:spPr>
      </p:pic>
      <p:sp>
        <p:nvSpPr>
          <p:cNvPr id="17" name="涙形 16"/>
          <p:cNvSpPr/>
          <p:nvPr/>
        </p:nvSpPr>
        <p:spPr>
          <a:xfrm>
            <a:off x="327464" y="2231559"/>
            <a:ext cx="447473" cy="447473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endParaRPr kumimoji="1" lang="ja-JP" altLang="en-US" sz="24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8" name="涙形 17"/>
          <p:cNvSpPr/>
          <p:nvPr/>
        </p:nvSpPr>
        <p:spPr>
          <a:xfrm>
            <a:off x="327463" y="5897548"/>
            <a:ext cx="447473" cy="447473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endParaRPr kumimoji="1" lang="ja-JP" altLang="en-US" sz="24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9" name="涙形 18"/>
          <p:cNvSpPr/>
          <p:nvPr/>
        </p:nvSpPr>
        <p:spPr>
          <a:xfrm>
            <a:off x="1549367" y="6081654"/>
            <a:ext cx="447473" cy="447473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endParaRPr kumimoji="1" lang="ja-JP" altLang="en-US" sz="24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28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ゲーム画面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>
          <a:xfrm>
            <a:off x="3112167" y="1913706"/>
            <a:ext cx="8839200" cy="481269"/>
          </a:xfrm>
        </p:spPr>
        <p:txBody>
          <a:bodyPr/>
          <a:lstStyle/>
          <a:p>
            <a:r>
              <a:rPr kumimoji="1" lang="ja-JP" altLang="en-US" dirty="0" smtClean="0"/>
              <a:t>素材一覧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ja-JP" altLang="en-US" dirty="0" smtClean="0"/>
              <a:t>スタートボタン</a:t>
            </a:r>
            <a:r>
              <a:rPr kumimoji="1" lang="en-US" altLang="ja-JP" dirty="0" smtClean="0"/>
              <a:t>]</a:t>
            </a:r>
            <a:r>
              <a:rPr kumimoji="1" lang="ja-JP" altLang="en-US" dirty="0" smtClean="0"/>
              <a:t>タップで表示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>
          <a:xfrm>
            <a:off x="3110831" y="4902231"/>
            <a:ext cx="8839200" cy="481269"/>
          </a:xfrm>
        </p:spPr>
        <p:txBody>
          <a:bodyPr/>
          <a:lstStyle/>
          <a:p>
            <a:r>
              <a:rPr kumimoji="1" lang="ja-JP" altLang="en-US" dirty="0" smtClean="0"/>
              <a:t>処理一覧</a:t>
            </a:r>
            <a:endParaRPr kumimoji="1" lang="ja-JP" altLang="en-US" dirty="0"/>
          </a:p>
        </p:txBody>
      </p:sp>
      <p:graphicFrame>
        <p:nvGraphicFramePr>
          <p:cNvPr id="12" name="表プレースホルダー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84612915"/>
              </p:ext>
            </p:extLst>
          </p:nvPr>
        </p:nvGraphicFramePr>
        <p:xfrm>
          <a:off x="3110831" y="2394975"/>
          <a:ext cx="8839200" cy="2323036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2839453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  <a:gridCol w="3394243">
                  <a:extLst>
                    <a:ext uri="{9D8B030D-6E8A-4147-A177-3AD203B41FA5}">
                      <a16:colId xmlns:a16="http://schemas.microsoft.com/office/drawing/2014/main" val="3860762986"/>
                    </a:ext>
                  </a:extLst>
                </a:gridCol>
              </a:tblGrid>
              <a:tr h="2840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素材名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機能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28405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Air_Gage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空気のゲージの画像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常に減少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28405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Player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プレイヤー画像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指の方向に角度を合わせて移動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  <a:tr h="28405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Block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ブロックの画像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32*32pixel</a:t>
                      </a:r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の</a:t>
                      </a:r>
                      <a:r>
                        <a:rPr kumimoji="1" lang="en-US" altLang="ja-JP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5</a:t>
                      </a:r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種類の単純図形</a:t>
                      </a:r>
                      <a:r>
                        <a:rPr kumimoji="1" lang="en-US" altLang="ja-JP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,</a:t>
                      </a:r>
                    </a:p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プレイヤーが当たるとノックバックして</a:t>
                      </a:r>
                      <a:endParaRPr kumimoji="1" lang="en-US" altLang="ja-JP" sz="1200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空気ゲージが大幅に減少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2311"/>
                  </a:ext>
                </a:extLst>
              </a:tr>
              <a:tr h="28405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４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Game_BackGround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ゲームの背景画像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178887"/>
                  </a:ext>
                </a:extLst>
              </a:tr>
              <a:tr h="28405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５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Mask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マスク画像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財宝をプレイヤーが獲得すると薄くなる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170974"/>
                  </a:ext>
                </a:extLst>
              </a:tr>
              <a:tr h="28405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６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Treasure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財宝の画像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全てプレイヤーが獲得するとゴールが出現</a:t>
                      </a:r>
                      <a:endParaRPr kumimoji="1" lang="ja-JP" altLang="en-US" sz="12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 marL="70042" marR="70042" marT="35021" marB="350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57691"/>
                  </a:ext>
                </a:extLst>
              </a:tr>
            </a:tbl>
          </a:graphicData>
        </a:graphic>
      </p:graphicFrame>
      <p:graphicFrame>
        <p:nvGraphicFramePr>
          <p:cNvPr id="13" name="表プレースホルダー 12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285286154"/>
              </p:ext>
            </p:extLst>
          </p:nvPr>
        </p:nvGraphicFramePr>
        <p:xfrm>
          <a:off x="3111500" y="5383500"/>
          <a:ext cx="8870284" cy="11125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3200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424447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項目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ja-JP" altLang="en-US" sz="1800" b="0" kern="1200" dirty="0" smtClean="0">
                          <a:solidFill>
                            <a:schemeClr val="dk1"/>
                          </a:solidFill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  <a:cs typeface="+mn-cs"/>
                        </a:rPr>
                        <a:t>２</a:t>
                      </a:r>
                      <a:endParaRPr kumimoji="1" lang="ja-JP" altLang="en-US" sz="1800" b="0" kern="1200" dirty="0">
                        <a:solidFill>
                          <a:schemeClr val="dk1"/>
                        </a:solidFill>
                        <a:latin typeface="HGPｺﾞｼｯｸE" panose="020B0900000000000000" pitchFamily="50" charset="-128"/>
                        <a:ea typeface="HGPｺﾞｼｯｸE" panose="020B0900000000000000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プレイヤー移動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画面に指を置くと角度を合わせて移動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kumimoji="1" lang="ja-JP" altLang="en-US" sz="1800" b="0" kern="1200" dirty="0">
                        <a:solidFill>
                          <a:schemeClr val="dk1"/>
                        </a:solidFill>
                        <a:latin typeface="HGPｺﾞｼｯｸE" panose="020B0900000000000000" pitchFamily="50" charset="-128"/>
                        <a:ea typeface="HGPｺﾞｼｯｸE" panose="020B0900000000000000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画面遷移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結果判定後自動で各画面へ遷移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  <p:pic>
        <p:nvPicPr>
          <p:cNvPr id="14" name="ケイブダイバー03.png" descr="ケイブダイバー03.pn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/>
          </a:blip>
          <a:srcRect t="9154" b="17977"/>
          <a:stretch/>
        </p:blipFill>
        <p:spPr>
          <a:prstGeom prst="rect">
            <a:avLst/>
          </a:prstGeom>
          <a:ln w="28575">
            <a:prstDash val="sysDash"/>
            <a:miter lim="400000"/>
          </a:ln>
        </p:spPr>
      </p:pic>
      <p:sp>
        <p:nvSpPr>
          <p:cNvPr id="15" name="涙形 14"/>
          <p:cNvSpPr/>
          <p:nvPr/>
        </p:nvSpPr>
        <p:spPr>
          <a:xfrm>
            <a:off x="224588" y="6227417"/>
            <a:ext cx="301710" cy="301710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4</a:t>
            </a:r>
            <a:endParaRPr kumimoji="1" lang="ja-JP" altLang="en-US" sz="16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6" name="涙形 15"/>
          <p:cNvSpPr/>
          <p:nvPr/>
        </p:nvSpPr>
        <p:spPr>
          <a:xfrm>
            <a:off x="1784940" y="6085019"/>
            <a:ext cx="301710" cy="301710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6</a:t>
            </a:r>
            <a:endParaRPr kumimoji="1" lang="ja-JP" altLang="en-US" sz="16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7" name="涙形 16"/>
          <p:cNvSpPr/>
          <p:nvPr/>
        </p:nvSpPr>
        <p:spPr>
          <a:xfrm>
            <a:off x="224588" y="2858874"/>
            <a:ext cx="301710" cy="301710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endParaRPr kumimoji="1" lang="ja-JP" altLang="en-US" sz="16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9" name="涙形 18"/>
          <p:cNvSpPr/>
          <p:nvPr/>
        </p:nvSpPr>
        <p:spPr>
          <a:xfrm>
            <a:off x="1070239" y="2377322"/>
            <a:ext cx="301710" cy="301710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endParaRPr kumimoji="1" lang="ja-JP" altLang="en-US" sz="16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0" name="涙形 19"/>
          <p:cNvSpPr/>
          <p:nvPr/>
        </p:nvSpPr>
        <p:spPr>
          <a:xfrm>
            <a:off x="2026584" y="2727325"/>
            <a:ext cx="301710" cy="301710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endParaRPr kumimoji="1" lang="ja-JP" altLang="en-US" sz="16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3" name="涙形 22"/>
          <p:cNvSpPr/>
          <p:nvPr/>
        </p:nvSpPr>
        <p:spPr>
          <a:xfrm>
            <a:off x="619306" y="4375147"/>
            <a:ext cx="301710" cy="301710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5</a:t>
            </a:r>
            <a:endParaRPr kumimoji="1" lang="ja-JP" altLang="en-US" sz="16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710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ゲームクリア画面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 smtClean="0"/>
              <a:t>素材一覧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ja-JP" altLang="en-US" dirty="0" smtClean="0"/>
              <a:t>ゲーム画面</a:t>
            </a:r>
            <a:r>
              <a:rPr kumimoji="1" lang="en-US" altLang="ja-JP" dirty="0" smtClean="0"/>
              <a:t>]</a:t>
            </a:r>
            <a:r>
              <a:rPr kumimoji="1" lang="ja-JP" altLang="en-US" dirty="0" smtClean="0"/>
              <a:t>でゲームクリア時に表示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kumimoji="1" lang="ja-JP" altLang="en-US" dirty="0" smtClean="0"/>
              <a:t>処理一覧</a:t>
            </a:r>
            <a:endParaRPr kumimoji="1" lang="ja-JP" altLang="en-US" dirty="0"/>
          </a:p>
        </p:txBody>
      </p:sp>
      <p:graphicFrame>
        <p:nvGraphicFramePr>
          <p:cNvPr id="12" name="表プレースホルダー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687141987"/>
              </p:ext>
            </p:extLst>
          </p:nvPr>
        </p:nvGraphicFramePr>
        <p:xfrm>
          <a:off x="3111500" y="2727325"/>
          <a:ext cx="8839200" cy="148336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2839453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  <a:gridCol w="3394243">
                  <a:extLst>
                    <a:ext uri="{9D8B030D-6E8A-4147-A177-3AD203B41FA5}">
                      <a16:colId xmlns:a16="http://schemas.microsoft.com/office/drawing/2014/main" val="386076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素材名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機能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Congratulations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クリア時に表示する画像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Clear_BackGround</a:t>
                      </a:r>
                      <a:endParaRPr kumimoji="1" lang="en-US" altLang="ja-JP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クリア画面背景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Next_Button</a:t>
                      </a:r>
                      <a:endParaRPr kumimoji="1" lang="en-US" altLang="ja-JP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ネクストボタン画像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255201"/>
                  </a:ext>
                </a:extLst>
              </a:tr>
            </a:tbl>
          </a:graphicData>
        </a:graphic>
      </p:graphicFrame>
      <p:graphicFrame>
        <p:nvGraphicFramePr>
          <p:cNvPr id="14" name="表プレースホルダー 13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2224285124"/>
              </p:ext>
            </p:extLst>
          </p:nvPr>
        </p:nvGraphicFramePr>
        <p:xfrm>
          <a:off x="3111500" y="4918075"/>
          <a:ext cx="8870284" cy="10109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3200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424447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項目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ネクストボタン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ゲーム画面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に遷移</a:t>
                      </a:r>
                      <a:endParaRPr kumimoji="1" lang="en-US" altLang="ja-JP" b="0" dirty="0" smtClean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ステージレベルアップ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</a:tbl>
          </a:graphicData>
        </a:graphic>
      </p:graphicFrame>
      <p:pic>
        <p:nvPicPr>
          <p:cNvPr id="11" name="ケイブダイバー09.png" descr="ケイブダイバー09.pn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/>
          </a:blip>
          <a:srcRect l="252" t="6639" r="542" b="13813"/>
          <a:stretch/>
        </p:blipFill>
        <p:spPr>
          <a:prstGeom prst="rect">
            <a:avLst/>
          </a:prstGeom>
          <a:ln w="28575">
            <a:prstDash val="sysDash"/>
            <a:miter lim="400000"/>
          </a:ln>
        </p:spPr>
      </p:pic>
      <p:sp>
        <p:nvSpPr>
          <p:cNvPr id="13" name="涙形 12"/>
          <p:cNvSpPr/>
          <p:nvPr/>
        </p:nvSpPr>
        <p:spPr>
          <a:xfrm>
            <a:off x="224588" y="6216310"/>
            <a:ext cx="447473" cy="447473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endParaRPr kumimoji="1" lang="ja-JP" altLang="en-US" sz="24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涙形 14"/>
          <p:cNvSpPr/>
          <p:nvPr/>
        </p:nvSpPr>
        <p:spPr>
          <a:xfrm>
            <a:off x="1784940" y="6081654"/>
            <a:ext cx="447473" cy="447473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endParaRPr kumimoji="1" lang="ja-JP" altLang="en-US" sz="24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6" name="涙形 15"/>
          <p:cNvSpPr/>
          <p:nvPr/>
        </p:nvSpPr>
        <p:spPr>
          <a:xfrm>
            <a:off x="448324" y="2771277"/>
            <a:ext cx="447473" cy="447473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endParaRPr kumimoji="1" lang="ja-JP" altLang="en-US" sz="24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58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ゲームオーバー画面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 smtClean="0"/>
              <a:t>素材一覧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kumimoji="1" lang="en-US" altLang="ja-JP" dirty="0" smtClean="0"/>
              <a:t>[</a:t>
            </a:r>
            <a:r>
              <a:rPr kumimoji="1" lang="ja-JP" altLang="en-US" dirty="0" smtClean="0"/>
              <a:t>ゲーム画面</a:t>
            </a:r>
            <a:r>
              <a:rPr kumimoji="1" lang="en-US" altLang="ja-JP" dirty="0" smtClean="0"/>
              <a:t>]</a:t>
            </a:r>
            <a:r>
              <a:rPr kumimoji="1" lang="ja-JP" altLang="en-US" dirty="0" smtClean="0"/>
              <a:t>でゲームオーバー時に表示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kumimoji="1" lang="ja-JP" altLang="en-US" dirty="0" smtClean="0"/>
              <a:t>処理一覧</a:t>
            </a:r>
            <a:endParaRPr kumimoji="1" lang="ja-JP" altLang="en-US" dirty="0"/>
          </a:p>
        </p:txBody>
      </p:sp>
      <p:graphicFrame>
        <p:nvGraphicFramePr>
          <p:cNvPr id="13" name="表プレースホルダー 12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3879228111"/>
              </p:ext>
            </p:extLst>
          </p:nvPr>
        </p:nvGraphicFramePr>
        <p:xfrm>
          <a:off x="3111500" y="2727325"/>
          <a:ext cx="8839200" cy="148336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3536053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  <a:gridCol w="2697643">
                  <a:extLst>
                    <a:ext uri="{9D8B030D-6E8A-4147-A177-3AD203B41FA5}">
                      <a16:colId xmlns:a16="http://schemas.microsoft.com/office/drawing/2014/main" val="386076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素材名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機能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GameOver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ゲームオーバー時に表示する画像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Retry_Button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リトライボタン画像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Title_Button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タイトルボタン画像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231497"/>
                  </a:ext>
                </a:extLst>
              </a:tr>
            </a:tbl>
          </a:graphicData>
        </a:graphic>
      </p:graphicFrame>
      <p:graphicFrame>
        <p:nvGraphicFramePr>
          <p:cNvPr id="15" name="表プレースホルダー 14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967907764"/>
              </p:ext>
            </p:extLst>
          </p:nvPr>
        </p:nvGraphicFramePr>
        <p:xfrm>
          <a:off x="3111500" y="4918075"/>
          <a:ext cx="8870284" cy="11125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3200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424447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項目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リトライボタン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ゲーム画面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に遷移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３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タイトルボタン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タップ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[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タイトル画面</a:t>
                      </a:r>
                      <a:r>
                        <a:rPr kumimoji="1" lang="en-US" altLang="ja-JP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]</a:t>
                      </a:r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に遷移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  <p:pic>
        <p:nvPicPr>
          <p:cNvPr id="10" name="ケイブダイバー10.png" descr="ケイブダイバー10.pn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/>
          </a:blip>
          <a:srcRect t="9306" b="17824"/>
          <a:stretch/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11" name="涙形 10"/>
          <p:cNvSpPr/>
          <p:nvPr/>
        </p:nvSpPr>
        <p:spPr>
          <a:xfrm>
            <a:off x="81255" y="4092506"/>
            <a:ext cx="343861" cy="343861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endParaRPr kumimoji="1" lang="ja-JP" altLang="en-US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涙形 11"/>
          <p:cNvSpPr/>
          <p:nvPr/>
        </p:nvSpPr>
        <p:spPr>
          <a:xfrm>
            <a:off x="425116" y="4577254"/>
            <a:ext cx="343861" cy="343860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</a:t>
            </a:r>
            <a:endParaRPr kumimoji="1" lang="ja-JP" altLang="en-US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涙形 13"/>
          <p:cNvSpPr/>
          <p:nvPr/>
        </p:nvSpPr>
        <p:spPr>
          <a:xfrm>
            <a:off x="1497930" y="4577254"/>
            <a:ext cx="343861" cy="343860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3</a:t>
            </a:r>
            <a:endParaRPr kumimoji="1" lang="ja-JP" altLang="en-US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85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>
          <a:xfrm>
            <a:off x="176462" y="1363573"/>
            <a:ext cx="8839200" cy="481269"/>
          </a:xfrm>
        </p:spPr>
        <p:txBody>
          <a:bodyPr/>
          <a:lstStyle/>
          <a:p>
            <a:r>
              <a:rPr kumimoji="1" lang="en-US" altLang="ja-JP" dirty="0" smtClean="0"/>
              <a:t>BGM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9"/>
          </p:nvPr>
        </p:nvSpPr>
        <p:spPr>
          <a:xfrm>
            <a:off x="175126" y="3233240"/>
            <a:ext cx="8839200" cy="481269"/>
          </a:xfrm>
        </p:spPr>
        <p:txBody>
          <a:bodyPr/>
          <a:lstStyle/>
          <a:p>
            <a:pPr>
              <a:buClr>
                <a:schemeClr val="accent1">
                  <a:lumMod val="50000"/>
                </a:schemeClr>
              </a:buClr>
              <a:buSzPct val="110000"/>
              <a:buFont typeface="HGPｺﾞｼｯｸE" panose="020B0900000000000000" pitchFamily="50" charset="-128"/>
              <a:buChar char="◑"/>
            </a:pPr>
            <a:r>
              <a:rPr kumimoji="1" lang="en-US" altLang="ja-JP" dirty="0" smtClean="0"/>
              <a:t>SE</a:t>
            </a:r>
            <a:endParaRPr kumimoji="1" lang="ja-JP" altLang="en-US" dirty="0"/>
          </a:p>
        </p:txBody>
      </p:sp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サウンド一覧</a:t>
            </a:r>
            <a:endParaRPr kumimoji="1" lang="ja-JP" altLang="en-US" dirty="0"/>
          </a:p>
        </p:txBody>
      </p:sp>
      <p:graphicFrame>
        <p:nvGraphicFramePr>
          <p:cNvPr id="12" name="表プレースホルダー 13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339342263"/>
              </p:ext>
            </p:extLst>
          </p:nvPr>
        </p:nvGraphicFramePr>
        <p:xfrm>
          <a:off x="175126" y="1844842"/>
          <a:ext cx="8839200" cy="11125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3675706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516349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画面名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ファイル名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タイトル画面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Title_BGM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ゲーム画面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Game_BGM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  <p:graphicFrame>
        <p:nvGraphicFramePr>
          <p:cNvPr id="13" name="表プレースホルダー 13"/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484802654"/>
              </p:ext>
            </p:extLst>
          </p:nvPr>
        </p:nvGraphicFramePr>
        <p:xfrm>
          <a:off x="175126" y="3714509"/>
          <a:ext cx="8839200" cy="185420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3675706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516349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操作名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ファイル名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ゲームクリア時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GameClear_SE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ゲームオーバー時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GameOver_SE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ボタンタップ時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Tap_SE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56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指でプレイヤー誘導時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 err="1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Player_Guidance_SE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366936"/>
                  </a:ext>
                </a:extLst>
              </a:tr>
            </a:tbl>
          </a:graphicData>
        </a:graphic>
      </p:graphicFrame>
      <p:grpSp>
        <p:nvGrpSpPr>
          <p:cNvPr id="6" name="グループ化 5"/>
          <p:cNvGrpSpPr/>
          <p:nvPr/>
        </p:nvGrpSpPr>
        <p:grpSpPr>
          <a:xfrm>
            <a:off x="2508308" y="5461233"/>
            <a:ext cx="3791825" cy="788565"/>
            <a:chOff x="2508308" y="5461233"/>
            <a:chExt cx="3791825" cy="788565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3028427" y="5865312"/>
              <a:ext cx="3271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solidFill>
                    <a:schemeClr val="dk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かつ　</a:t>
              </a:r>
              <a:r>
                <a:rPr lang="en-US" altLang="ja-JP" dirty="0" smtClean="0">
                  <a:solidFill>
                    <a:schemeClr val="dk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SE</a:t>
              </a:r>
              <a:r>
                <a:rPr lang="ja-JP" altLang="en-US" dirty="0" err="1" smtClean="0">
                  <a:solidFill>
                    <a:schemeClr val="dk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が停</a:t>
              </a:r>
              <a:r>
                <a:rPr lang="ja-JP" altLang="en-US" dirty="0" smtClean="0">
                  <a:solidFill>
                    <a:schemeClr val="dk1"/>
                  </a:solidFill>
                  <a:latin typeface="HGPｺﾞｼｯｸE" panose="020B0900000000000000" pitchFamily="50" charset="-128"/>
                  <a:ea typeface="HGPｺﾞｼｯｸE" panose="020B0900000000000000" pitchFamily="50" charset="-128"/>
                </a:rPr>
                <a:t>止している場合</a:t>
              </a:r>
              <a:endParaRPr lang="ja-JP" altLang="en-US" dirty="0">
                <a:solidFill>
                  <a:schemeClr val="dk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endParaRPr>
            </a:p>
          </p:txBody>
        </p:sp>
        <p:sp>
          <p:nvSpPr>
            <p:cNvPr id="5" name="フリーフォーム 4"/>
            <p:cNvSpPr/>
            <p:nvPr/>
          </p:nvSpPr>
          <p:spPr>
            <a:xfrm>
              <a:off x="2508308" y="5461233"/>
              <a:ext cx="3657600" cy="788565"/>
            </a:xfrm>
            <a:custGeom>
              <a:avLst/>
              <a:gdLst>
                <a:gd name="connsiteX0" fmla="*/ 0 w 3657600"/>
                <a:gd name="connsiteY0" fmla="*/ 0 h 788565"/>
                <a:gd name="connsiteX1" fmla="*/ 419450 w 3657600"/>
                <a:gd name="connsiteY1" fmla="*/ 788565 h 788565"/>
                <a:gd name="connsiteX2" fmla="*/ 3657600 w 3657600"/>
                <a:gd name="connsiteY2" fmla="*/ 788565 h 7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0" h="788565">
                  <a:moveTo>
                    <a:pt x="0" y="0"/>
                  </a:moveTo>
                  <a:lnTo>
                    <a:pt x="419450" y="788565"/>
                  </a:lnTo>
                  <a:lnTo>
                    <a:pt x="3657600" y="78856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295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234A-445E-47A0-9F34-C70C9B7359FC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4" name="涙形 3"/>
          <p:cNvSpPr/>
          <p:nvPr/>
        </p:nvSpPr>
        <p:spPr>
          <a:xfrm>
            <a:off x="503633" y="934847"/>
            <a:ext cx="447473" cy="447473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smtClean="0">
                <a:solidFill>
                  <a:schemeClr val="accent1">
                    <a:lumMod val="50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</a:t>
            </a:r>
            <a:endParaRPr kumimoji="1" lang="ja-JP" altLang="en-US" sz="2400" b="1" dirty="0">
              <a:solidFill>
                <a:schemeClr val="accent1">
                  <a:lumMod val="50000"/>
                </a:schemeClr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4903"/>
              </p:ext>
            </p:extLst>
          </p:nvPr>
        </p:nvGraphicFramePr>
        <p:xfrm>
          <a:off x="1854201" y="1557523"/>
          <a:ext cx="8839200" cy="11125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4199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2839453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  <a:gridCol w="3394243">
                  <a:extLst>
                    <a:ext uri="{9D8B030D-6E8A-4147-A177-3AD203B41FA5}">
                      <a16:colId xmlns:a16="http://schemas.microsoft.com/office/drawing/2014/main" val="386076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素材名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機能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0527"/>
              </p:ext>
            </p:extLst>
          </p:nvPr>
        </p:nvGraphicFramePr>
        <p:xfrm>
          <a:off x="1854201" y="3049439"/>
          <a:ext cx="8870284" cy="11125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583200">
                  <a:extLst>
                    <a:ext uri="{9D8B030D-6E8A-4147-A177-3AD203B41FA5}">
                      <a16:colId xmlns:a16="http://schemas.microsoft.com/office/drawing/2014/main" val="931364200"/>
                    </a:ext>
                  </a:extLst>
                </a:gridCol>
                <a:gridCol w="4042610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424447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No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項目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内容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１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２</a:t>
                      </a:r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  <p:graphicFrame>
        <p:nvGraphicFramePr>
          <p:cNvPr id="6" name="表プレースホルダー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085915"/>
              </p:ext>
            </p:extLst>
          </p:nvPr>
        </p:nvGraphicFramePr>
        <p:xfrm>
          <a:off x="1854201" y="4541355"/>
          <a:ext cx="8839200" cy="111252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3675706">
                  <a:extLst>
                    <a:ext uri="{9D8B030D-6E8A-4147-A177-3AD203B41FA5}">
                      <a16:colId xmlns:a16="http://schemas.microsoft.com/office/drawing/2014/main" val="4216978418"/>
                    </a:ext>
                  </a:extLst>
                </a:gridCol>
                <a:gridCol w="5163494">
                  <a:extLst>
                    <a:ext uri="{9D8B030D-6E8A-4147-A177-3AD203B41FA5}">
                      <a16:colId xmlns:a16="http://schemas.microsoft.com/office/drawing/2014/main" val="2832075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画面名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dirty="0" smtClean="0">
                          <a:latin typeface="HGPｺﾞｼｯｸE" panose="020B0900000000000000" pitchFamily="50" charset="-128"/>
                          <a:ea typeface="HGPｺﾞｼｯｸE" panose="020B0900000000000000" pitchFamily="50" charset="-128"/>
                        </a:rPr>
                        <a:t>ファイル名</a:t>
                      </a:r>
                      <a:endParaRPr kumimoji="1" lang="ja-JP" altLang="en-US" sz="1800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2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77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b="0" dirty="0">
                        <a:latin typeface="HGPｺﾞｼｯｸE" panose="020B0900000000000000" pitchFamily="50" charset="-128"/>
                        <a:ea typeface="HGPｺﾞｼｯｸE" panose="020B0900000000000000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19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26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336</Words>
  <Application>Microsoft Office PowerPoint</Application>
  <PresentationFormat>ワイド画面</PresentationFormat>
  <Paragraphs>168</Paragraphs>
  <Slides>6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HGPｺﾞｼｯｸE</vt:lpstr>
      <vt:lpstr>游ゴシック</vt:lpstr>
      <vt:lpstr>游ゴシック Light</vt:lpstr>
      <vt:lpstr>Arial</vt:lpstr>
      <vt:lpstr>Office テーマ</vt:lpstr>
      <vt:lpstr>タイトル画面</vt:lpstr>
      <vt:lpstr>ゲーム画面</vt:lpstr>
      <vt:lpstr>ゲームクリア画面</vt:lpstr>
      <vt:lpstr>ゲームオーバー画面</vt:lpstr>
      <vt:lpstr>サウンド一覧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event</dc:creator>
  <cp:lastModifiedBy>event</cp:lastModifiedBy>
  <cp:revision>26</cp:revision>
  <dcterms:created xsi:type="dcterms:W3CDTF">2025-05-20T01:12:16Z</dcterms:created>
  <dcterms:modified xsi:type="dcterms:W3CDTF">2025-07-28T06:33:59Z</dcterms:modified>
</cp:coreProperties>
</file>